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1" r:id="rId2"/>
    <p:sldId id="265" r:id="rId3"/>
    <p:sldId id="268" r:id="rId4"/>
    <p:sldId id="267" r:id="rId5"/>
    <p:sldId id="257" r:id="rId6"/>
    <p:sldId id="258" r:id="rId7"/>
    <p:sldId id="259" r:id="rId8"/>
    <p:sldId id="260" r:id="rId9"/>
    <p:sldId id="261" r:id="rId10"/>
    <p:sldId id="262" r:id="rId11"/>
    <p:sldId id="263" r:id="rId12"/>
    <p:sldId id="264"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008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4E824-6F73-4AFC-ACC0-549961507CB6}" type="datetimeFigureOut">
              <a:rPr lang="en-US" smtClean="0"/>
              <a:pPr/>
              <a:t>12/17/2015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654A98-3484-4D78-84C4-B428ABC00BC4}" type="slidenum">
              <a:rPr lang="en-US" smtClean="0"/>
              <a:pPr/>
              <a:t>‹#›</a:t>
            </a:fld>
            <a:endParaRPr lang="en-US"/>
          </a:p>
        </p:txBody>
      </p:sp>
    </p:spTree>
    <p:extLst>
      <p:ext uri="{BB962C8B-B14F-4D97-AF65-F5344CB8AC3E}">
        <p14:creationId xmlns:p14="http://schemas.microsoft.com/office/powerpoint/2010/main" val="91030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4</a:t>
            </a:fld>
            <a:endParaRPr lang="en-US"/>
          </a:p>
        </p:txBody>
      </p:sp>
    </p:spTree>
    <p:extLst>
      <p:ext uri="{BB962C8B-B14F-4D97-AF65-F5344CB8AC3E}">
        <p14:creationId xmlns:p14="http://schemas.microsoft.com/office/powerpoint/2010/main" val="1620562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5</a:t>
            </a:fld>
            <a:endParaRPr lang="en-US"/>
          </a:p>
        </p:txBody>
      </p:sp>
    </p:spTree>
    <p:extLst>
      <p:ext uri="{BB962C8B-B14F-4D97-AF65-F5344CB8AC3E}">
        <p14:creationId xmlns:p14="http://schemas.microsoft.com/office/powerpoint/2010/main" val="3014666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6</a:t>
            </a:fld>
            <a:endParaRPr lang="en-US"/>
          </a:p>
        </p:txBody>
      </p:sp>
    </p:spTree>
    <p:extLst>
      <p:ext uri="{BB962C8B-B14F-4D97-AF65-F5344CB8AC3E}">
        <p14:creationId xmlns:p14="http://schemas.microsoft.com/office/powerpoint/2010/main" val="2737900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7</a:t>
            </a:fld>
            <a:endParaRPr lang="en-US"/>
          </a:p>
        </p:txBody>
      </p:sp>
    </p:spTree>
    <p:extLst>
      <p:ext uri="{BB962C8B-B14F-4D97-AF65-F5344CB8AC3E}">
        <p14:creationId xmlns:p14="http://schemas.microsoft.com/office/powerpoint/2010/main" val="30220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8</a:t>
            </a:fld>
            <a:endParaRPr lang="en-US"/>
          </a:p>
        </p:txBody>
      </p:sp>
    </p:spTree>
    <p:extLst>
      <p:ext uri="{BB962C8B-B14F-4D97-AF65-F5344CB8AC3E}">
        <p14:creationId xmlns:p14="http://schemas.microsoft.com/office/powerpoint/2010/main" val="2849078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9</a:t>
            </a:fld>
            <a:endParaRPr lang="en-US"/>
          </a:p>
        </p:txBody>
      </p:sp>
    </p:spTree>
    <p:extLst>
      <p:ext uri="{BB962C8B-B14F-4D97-AF65-F5344CB8AC3E}">
        <p14:creationId xmlns:p14="http://schemas.microsoft.com/office/powerpoint/2010/main" val="3374031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10</a:t>
            </a:fld>
            <a:endParaRPr lang="en-US"/>
          </a:p>
        </p:txBody>
      </p:sp>
    </p:spTree>
    <p:extLst>
      <p:ext uri="{BB962C8B-B14F-4D97-AF65-F5344CB8AC3E}">
        <p14:creationId xmlns:p14="http://schemas.microsoft.com/office/powerpoint/2010/main" val="131594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11</a:t>
            </a:fld>
            <a:endParaRPr lang="en-US"/>
          </a:p>
        </p:txBody>
      </p:sp>
    </p:spTree>
    <p:extLst>
      <p:ext uri="{BB962C8B-B14F-4D97-AF65-F5344CB8AC3E}">
        <p14:creationId xmlns:p14="http://schemas.microsoft.com/office/powerpoint/2010/main" val="3913741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654A98-3484-4D78-84C4-B428ABC00BC4}" type="slidenum">
              <a:rPr lang="en-US" smtClean="0"/>
              <a:pPr/>
              <a:t>12</a:t>
            </a:fld>
            <a:endParaRPr lang="en-US"/>
          </a:p>
        </p:txBody>
      </p:sp>
    </p:spTree>
    <p:extLst>
      <p:ext uri="{BB962C8B-B14F-4D97-AF65-F5344CB8AC3E}">
        <p14:creationId xmlns:p14="http://schemas.microsoft.com/office/powerpoint/2010/main" val="1702095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201CDB-3BF0-4F02-8AAE-9C85CD73D3F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03267B-8BAC-49A8-862E-301B42CEA7D1}" type="slidenum">
              <a:rPr lang="en-US" smtClean="0"/>
              <a:pPr/>
              <a:t>‹#›</a:t>
            </a:fld>
            <a:endParaRPr lang="en-US"/>
          </a:p>
        </p:txBody>
      </p:sp>
    </p:spTree>
  </p:cSld>
  <p:clrMapOvr>
    <a:masterClrMapping/>
  </p:clrMapOvr>
  <p:transition spd="med" advTm="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201CDB-3BF0-4F02-8AAE-9C85CD73D3F7}" type="datetimeFigureOut">
              <a:rPr lang="en-US" smtClean="0"/>
              <a:pPr/>
              <a:t>12/17/2015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3267B-8BAC-49A8-862E-301B42CEA7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Tm="5000">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3375025"/>
          </a:xfrm>
        </p:spPr>
        <p:txBody>
          <a:bodyPr>
            <a:normAutofit fontScale="90000"/>
          </a:bodyPr>
          <a:lstStyle/>
          <a:p>
            <a:r>
              <a:rPr lang="en-US" b="1" i="1" dirty="0" smtClean="0">
                <a:solidFill>
                  <a:srgbClr val="FF0000"/>
                </a:solidFill>
                <a:latin typeface="Harlow Solid Italic" pitchFamily="82" charset="0"/>
              </a:rPr>
              <a:t>Government College, Ropar</a:t>
            </a:r>
            <a:br>
              <a:rPr lang="en-US" b="1" i="1" dirty="0" smtClean="0">
                <a:solidFill>
                  <a:srgbClr val="FF0000"/>
                </a:solidFill>
                <a:latin typeface="Harlow Solid Italic" pitchFamily="82" charset="0"/>
              </a:rPr>
            </a:br>
            <a:r>
              <a:rPr lang="en-US" b="1" i="1" dirty="0" smtClean="0">
                <a:solidFill>
                  <a:srgbClr val="FF0000"/>
                </a:solidFill>
                <a:latin typeface="Harlow Solid Italic" pitchFamily="82" charset="0"/>
              </a:rPr>
              <a:t>Dept. of English</a:t>
            </a:r>
            <a:br>
              <a:rPr lang="en-US" b="1" i="1" dirty="0" smtClean="0">
                <a:solidFill>
                  <a:srgbClr val="FF0000"/>
                </a:solidFill>
                <a:latin typeface="Harlow Solid Italic" pitchFamily="82" charset="0"/>
              </a:rPr>
            </a:br>
            <a:r>
              <a:rPr lang="en-US" b="1" i="1" dirty="0" smtClean="0">
                <a:solidFill>
                  <a:srgbClr val="FF0000"/>
                </a:solidFill>
                <a:latin typeface="Harlow Solid Italic" pitchFamily="82" charset="0"/>
              </a:rPr>
              <a:t>Speech : I Have A Dream</a:t>
            </a:r>
            <a:br>
              <a:rPr lang="en-US" b="1" i="1" dirty="0" smtClean="0">
                <a:solidFill>
                  <a:srgbClr val="FF0000"/>
                </a:solidFill>
                <a:latin typeface="Harlow Solid Italic" pitchFamily="82" charset="0"/>
              </a:rPr>
            </a:br>
            <a:r>
              <a:rPr lang="en-US" b="1" i="1" dirty="0" smtClean="0">
                <a:solidFill>
                  <a:srgbClr val="FF0000"/>
                </a:solidFill>
                <a:latin typeface="Harlow Solid Italic" pitchFamily="82" charset="0"/>
              </a:rPr>
              <a:t>By : Martin Luther King Jr.’</a:t>
            </a:r>
            <a:br>
              <a:rPr lang="en-US" b="1" i="1" dirty="0" smtClean="0">
                <a:solidFill>
                  <a:srgbClr val="FF0000"/>
                </a:solidFill>
                <a:latin typeface="Harlow Solid Italic" pitchFamily="82" charset="0"/>
              </a:rPr>
            </a:br>
            <a:endParaRPr lang="en-US" b="1" i="1" dirty="0">
              <a:solidFill>
                <a:srgbClr val="FF0000"/>
              </a:solidFill>
              <a:latin typeface="Harlow Solid Italic" pitchFamily="82" charset="0"/>
            </a:endParaRPr>
          </a:p>
        </p:txBody>
      </p:sp>
      <p:sp>
        <p:nvSpPr>
          <p:cNvPr id="3" name="Subtitle 2"/>
          <p:cNvSpPr>
            <a:spLocks noGrp="1"/>
          </p:cNvSpPr>
          <p:nvPr>
            <p:ph type="subTitle" idx="1"/>
          </p:nvPr>
        </p:nvSpPr>
        <p:spPr>
          <a:xfrm>
            <a:off x="381000" y="4038600"/>
            <a:ext cx="8458200" cy="1752600"/>
          </a:xfrm>
        </p:spPr>
        <p:txBody>
          <a:bodyPr>
            <a:normAutofit/>
          </a:bodyPr>
          <a:lstStyle/>
          <a:p>
            <a:r>
              <a:rPr lang="en-US" sz="4000" b="1" i="1" dirty="0" smtClean="0">
                <a:solidFill>
                  <a:srgbClr val="FF0000"/>
                </a:solidFill>
                <a:latin typeface="Harlow Solid Italic" pitchFamily="82" charset="0"/>
              </a:rPr>
              <a:t>Presented by :Prof. Dinesh Kumari</a:t>
            </a:r>
            <a:endParaRPr lang="en-US" sz="4000" b="1" i="1" dirty="0">
              <a:solidFill>
                <a:srgbClr val="FF0000"/>
              </a:solidFill>
              <a:latin typeface="Harlow Solid Italic" pitchFamily="82" charset="0"/>
            </a:endParaRPr>
          </a:p>
        </p:txBody>
      </p:sp>
    </p:spTree>
  </p:cSld>
  <p:clrMapOvr>
    <a:masterClrMapping/>
  </p:clrMapOvr>
  <p:transition spd="med" advTm="5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grpId="0" nodeType="clickEffect">
                                  <p:stCondLst>
                                    <p:cond delay="0"/>
                                  </p:stCondLst>
                                  <p:iterate type="lt">
                                    <p:tmPct val="10000"/>
                                  </p:iterate>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685800" y="533400"/>
            <a:ext cx="8001000" cy="1616075"/>
          </a:xfrm>
          <a:prstGeom prst="rect">
            <a:avLst/>
          </a:prstGeom>
          <a:noFill/>
          <a:ln w="12700">
            <a:noFill/>
            <a:miter lim="800000"/>
            <a:headEnd/>
            <a:tailEnd/>
          </a:ln>
          <a:effectLst/>
        </p:spPr>
        <p:txBody>
          <a:bodyPr>
            <a:spAutoFit/>
          </a:bodyPr>
          <a:lstStyle/>
          <a:p>
            <a:pPr algn="ctr">
              <a:spcBef>
                <a:spcPct val="50000"/>
              </a:spcBef>
            </a:pPr>
            <a:r>
              <a:rPr lang="en-US" sz="4000" b="1" dirty="0" smtClean="0"/>
              <a:t>Martin </a:t>
            </a:r>
            <a:r>
              <a:rPr lang="en-US" sz="4000" b="1" dirty="0"/>
              <a:t>Luther King, Jr.</a:t>
            </a:r>
          </a:p>
          <a:p>
            <a:pPr algn="ctr">
              <a:spcBef>
                <a:spcPct val="50000"/>
              </a:spcBef>
            </a:pPr>
            <a:r>
              <a:rPr lang="en-US" sz="4000" b="1" dirty="0"/>
              <a:t>1929-1968</a:t>
            </a:r>
          </a:p>
        </p:txBody>
      </p:sp>
      <p:pic>
        <p:nvPicPr>
          <p:cNvPr id="2051" name="Picture 3" descr="king"/>
          <p:cNvPicPr>
            <a:picLocks noChangeAspect="1" noChangeArrowheads="1"/>
          </p:cNvPicPr>
          <p:nvPr/>
        </p:nvPicPr>
        <p:blipFill>
          <a:blip r:embed="rId3"/>
          <a:srcRect/>
          <a:stretch>
            <a:fillRect/>
          </a:stretch>
        </p:blipFill>
        <p:spPr bwMode="auto">
          <a:xfrm>
            <a:off x="3357563" y="2209800"/>
            <a:ext cx="2428875" cy="3519488"/>
          </a:xfrm>
          <a:prstGeom prst="rect">
            <a:avLst/>
          </a:prstGeom>
          <a:noFill/>
        </p:spPr>
      </p:pic>
    </p:spTree>
  </p:cSld>
  <p:clrMapOvr>
    <a:masterClrMapping/>
  </p:clrMapOvr>
  <p:transition spd="med" advTm="5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051"/>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mltinro.wav"/>
                                        </p:tgtEl>
                                      </p:cMediaNode>
                                    </p:audio>
                                  </p:sub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circle(in)">
                                      <p:cBhvr>
                                        <p:cTn id="11"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arch"/>
          <p:cNvPicPr>
            <a:picLocks noChangeAspect="1" noChangeArrowheads="1"/>
          </p:cNvPicPr>
          <p:nvPr/>
        </p:nvPicPr>
        <p:blipFill>
          <a:blip r:embed="rId3"/>
          <a:srcRect/>
          <a:stretch>
            <a:fillRect/>
          </a:stretch>
        </p:blipFill>
        <p:spPr bwMode="auto">
          <a:xfrm>
            <a:off x="5181600" y="381000"/>
            <a:ext cx="3330575" cy="4876800"/>
          </a:xfrm>
          <a:prstGeom prst="rect">
            <a:avLst/>
          </a:prstGeom>
          <a:noFill/>
        </p:spPr>
      </p:pic>
      <p:sp>
        <p:nvSpPr>
          <p:cNvPr id="14339" name="Text Box 3"/>
          <p:cNvSpPr txBox="1">
            <a:spLocks noChangeArrowheads="1"/>
          </p:cNvSpPr>
          <p:nvPr/>
        </p:nvSpPr>
        <p:spPr bwMode="auto">
          <a:xfrm>
            <a:off x="304800" y="914400"/>
            <a:ext cx="4267200" cy="8402300"/>
          </a:xfrm>
          <a:prstGeom prst="rect">
            <a:avLst/>
          </a:prstGeom>
          <a:noFill/>
          <a:ln w="12700">
            <a:noFill/>
            <a:miter lim="800000"/>
            <a:headEnd/>
            <a:tailEnd/>
          </a:ln>
          <a:effectLst/>
        </p:spPr>
        <p:txBody>
          <a:bodyPr>
            <a:spAutoFit/>
          </a:bodyPr>
          <a:lstStyle/>
          <a:p>
            <a:pPr>
              <a:spcBef>
                <a:spcPct val="50000"/>
              </a:spcBef>
            </a:pPr>
            <a:r>
              <a:rPr lang="en-US" sz="4000" dirty="0"/>
              <a:t>King spoke to  250,000 civil rights supporters during the “March on Washington” August 28, 1963</a:t>
            </a:r>
            <a:r>
              <a:rPr lang="en-US" sz="4000" dirty="0" smtClean="0"/>
              <a:t>. King made his famous “I have a dream” speech.</a:t>
            </a:r>
          </a:p>
          <a:p>
            <a:pPr>
              <a:spcBef>
                <a:spcPct val="50000"/>
              </a:spcBef>
            </a:pPr>
            <a:endParaRPr lang="en-US" sz="4000" dirty="0" smtClean="0"/>
          </a:p>
          <a:p>
            <a:pPr>
              <a:spcBef>
                <a:spcPct val="50000"/>
              </a:spcBef>
            </a:pPr>
            <a:endParaRPr lang="en-US" sz="4000" dirty="0" smtClean="0"/>
          </a:p>
          <a:p>
            <a:pPr>
              <a:spcBef>
                <a:spcPct val="50000"/>
              </a:spcBef>
            </a:pPr>
            <a:endParaRPr lang="en-US" sz="4000" dirty="0"/>
          </a:p>
        </p:txBody>
      </p:sp>
    </p:spTree>
  </p:cSld>
  <p:clrMapOvr>
    <a:masterClrMapping/>
  </p:clrMapOvr>
  <p:transition spd="med" advTm="5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4338"/>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rowd.wav"/>
                                        </p:tgtEl>
                                      </p:cMediaNode>
                                    </p:audio>
                                  </p:subTnLst>
                                </p:cTn>
                              </p:par>
                            </p:childTnLst>
                          </p:cTn>
                        </p:par>
                      </p:childTnLst>
                    </p:cTn>
                  </p:par>
                  <p:par>
                    <p:cTn id="7" fill="hold">
                      <p:stCondLst>
                        <p:cond delay="indefinite"/>
                      </p:stCondLst>
                      <p:childTnLst>
                        <p:par>
                          <p:cTn id="8" fill="hold">
                            <p:stCondLst>
                              <p:cond delay="0"/>
                            </p:stCondLst>
                            <p:childTnLst>
                              <p:par>
                                <p:cTn id="9" presetID="13" presetClass="entr" presetSubtype="16" fill="hold" grpId="0" nodeType="clickEffect">
                                  <p:stCondLst>
                                    <p:cond delay="0"/>
                                  </p:stCondLst>
                                  <p:childTnLst>
                                    <p:set>
                                      <p:cBhvr>
                                        <p:cTn id="10" dur="1" fill="hold">
                                          <p:stCondLst>
                                            <p:cond delay="0"/>
                                          </p:stCondLst>
                                        </p:cTn>
                                        <p:tgtEl>
                                          <p:spTgt spid="14339"/>
                                        </p:tgtEl>
                                        <p:attrNameLst>
                                          <p:attrName>style.visibility</p:attrName>
                                        </p:attrNameLst>
                                      </p:cBhvr>
                                      <p:to>
                                        <p:strVal val="visible"/>
                                      </p:to>
                                    </p:set>
                                    <p:animEffect transition="in" filter="plus(in)">
                                      <p:cBhvr>
                                        <p:cTn id="11" dur="2000"/>
                                        <p:tgtEl>
                                          <p:spTgt spid="1433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4338"/>
                                        </p:tgtEl>
                                        <p:attrNameLst>
                                          <p:attrName>style.visibility</p:attrName>
                                        </p:attrNameLst>
                                      </p:cBhvr>
                                      <p:to>
                                        <p:strVal val="visible"/>
                                      </p:to>
                                    </p:set>
                                    <p:anim calcmode="lin" valueType="num">
                                      <p:cBhvr additive="base">
                                        <p:cTn id="16" dur="500" fill="hold"/>
                                        <p:tgtEl>
                                          <p:spTgt spid="14338"/>
                                        </p:tgtEl>
                                        <p:attrNameLst>
                                          <p:attrName>ppt_x</p:attrName>
                                        </p:attrNameLst>
                                      </p:cBhvr>
                                      <p:tavLst>
                                        <p:tav tm="0">
                                          <p:val>
                                            <p:strVal val="#ppt_x"/>
                                          </p:val>
                                        </p:tav>
                                        <p:tav tm="100000">
                                          <p:val>
                                            <p:strVal val="#ppt_x"/>
                                          </p:val>
                                        </p:tav>
                                      </p:tavLst>
                                    </p:anim>
                                    <p:anim calcmode="lin" valueType="num">
                                      <p:cBhvr additive="base">
                                        <p:cTn id="17"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s_view"/>
          <p:cNvPicPr>
            <a:picLocks noChangeAspect="1" noChangeArrowheads="1"/>
          </p:cNvPicPr>
          <p:nvPr/>
        </p:nvPicPr>
        <p:blipFill>
          <a:blip r:embed="rId3" cstate="print"/>
          <a:srcRect/>
          <a:stretch>
            <a:fillRect/>
          </a:stretch>
        </p:blipFill>
        <p:spPr>
          <a:xfrm>
            <a:off x="0" y="0"/>
            <a:ext cx="9144000" cy="6838950"/>
          </a:xfrm>
          <a:prstGeom prst="rect">
            <a:avLst/>
          </a:prstGeom>
          <a:noFill/>
          <a:ln/>
        </p:spPr>
      </p:pic>
      <p:sp>
        <p:nvSpPr>
          <p:cNvPr id="2" name="Title 1"/>
          <p:cNvSpPr>
            <a:spLocks noGrp="1"/>
          </p:cNvSpPr>
          <p:nvPr>
            <p:ph type="ctrTitle"/>
          </p:nvPr>
        </p:nvSpPr>
        <p:spPr>
          <a:xfrm>
            <a:off x="0" y="0"/>
            <a:ext cx="7772400" cy="1470025"/>
          </a:xfrm>
        </p:spPr>
        <p:txBody>
          <a:bodyPr>
            <a:normAutofit/>
          </a:bodyPr>
          <a:lstStyle/>
          <a:p>
            <a:r>
              <a:rPr lang="en-US" sz="6600" b="1" dirty="0" smtClean="0">
                <a:effectLst>
                  <a:outerShdw blurRad="38100" dist="38100" dir="2700000" algn="tl">
                    <a:srgbClr val="000000">
                      <a:alpha val="43137"/>
                    </a:srgbClr>
                  </a:outerShdw>
                </a:effectLst>
              </a:rPr>
              <a:t>I HAVE A DREAM</a:t>
            </a:r>
            <a:endParaRPr lang="en-US" sz="66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7391400" y="457200"/>
            <a:ext cx="1524000" cy="914400"/>
          </a:xfrm>
        </p:spPr>
        <p:txBody>
          <a:bodyPr>
            <a:normAutofit/>
          </a:bodyPr>
          <a:lstStyle/>
          <a:p>
            <a:r>
              <a:rPr lang="en-US" sz="2000" b="1" dirty="0" smtClean="0">
                <a:solidFill>
                  <a:schemeClr val="tx1"/>
                </a:solidFill>
              </a:rPr>
              <a:t>August 28, 1963</a:t>
            </a:r>
            <a:endParaRPr lang="en-US" sz="2000" b="1" dirty="0">
              <a:solidFill>
                <a:schemeClr val="tx1"/>
              </a:solidFill>
            </a:endParaRPr>
          </a:p>
        </p:txBody>
      </p:sp>
    </p:spTree>
  </p:cSld>
  <p:clrMapOvr>
    <a:masterClrMapping/>
  </p:clrMapOvr>
  <p:transition spd="med" advTm="500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11" b="1" i="1" dirty="0" smtClean="0">
                <a:solidFill>
                  <a:srgbClr val="FF0000"/>
                </a:solidFill>
                <a:latin typeface="Cambria"/>
                <a:cs typeface="Cambria"/>
              </a:rPr>
              <a:t>Section 1 </a:t>
            </a:r>
            <a:r>
              <a:rPr lang="en-US" b="1" i="1" dirty="0" smtClean="0">
                <a:solidFill>
                  <a:srgbClr val="FF0000"/>
                </a:solidFill>
                <a:latin typeface="Cambria"/>
                <a:cs typeface="Cambria"/>
              </a:rPr>
              <a:t/>
            </a:r>
            <a:br>
              <a:rPr lang="en-US" b="1" i="1" dirty="0" smtClean="0">
                <a:solidFill>
                  <a:srgbClr val="FF0000"/>
                </a:solidFill>
                <a:latin typeface="Cambria"/>
                <a:cs typeface="Cambria"/>
              </a:rPr>
            </a:br>
            <a:r>
              <a:rPr lang="en-US" b="1" i="1" dirty="0" smtClean="0">
                <a:solidFill>
                  <a:srgbClr val="FF0000"/>
                </a:solidFill>
                <a:latin typeface="Cambria"/>
                <a:cs typeface="Cambria"/>
              </a:rPr>
              <a:t>Emancipation Proclamation  </a:t>
            </a:r>
            <a:endParaRPr lang="en-US" b="1" i="1" dirty="0">
              <a:solidFill>
                <a:srgbClr val="FF0000"/>
              </a:solidFill>
              <a:latin typeface="Cambria"/>
              <a:cs typeface="Cambria"/>
            </a:endParaRPr>
          </a:p>
        </p:txBody>
      </p:sp>
      <p:sp>
        <p:nvSpPr>
          <p:cNvPr id="3" name="Content Placeholder 2"/>
          <p:cNvSpPr>
            <a:spLocks noGrp="1"/>
          </p:cNvSpPr>
          <p:nvPr>
            <p:ph idx="1"/>
          </p:nvPr>
        </p:nvSpPr>
        <p:spPr/>
        <p:txBody>
          <a:bodyPr/>
          <a:lstStyle/>
          <a:p>
            <a:pPr>
              <a:buNone/>
            </a:pPr>
            <a:r>
              <a:rPr lang="en-US" dirty="0" smtClean="0">
                <a:solidFill>
                  <a:schemeClr val="accent2">
                    <a:lumMod val="75000"/>
                  </a:schemeClr>
                </a:solidFill>
                <a:latin typeface="Cambria"/>
                <a:cs typeface="Cambria"/>
              </a:rPr>
              <a:t>	Abraham Lincoln signed the Emancipation Proclamation, which promised freedom to Negroes.  One hundred years later, Negroes are still not free because they are faced by harsh discrimination and segregation. </a:t>
            </a:r>
            <a:endParaRPr lang="en-US" dirty="0">
              <a:solidFill>
                <a:schemeClr val="accent2">
                  <a:lumMod val="75000"/>
                </a:schemeClr>
              </a:solidFill>
              <a:latin typeface="Cambria"/>
              <a:cs typeface="Cambria"/>
            </a:endParaRPr>
          </a:p>
        </p:txBody>
      </p:sp>
    </p:spTree>
  </p:cSld>
  <p:clrMapOvr>
    <a:masterClrMapping/>
  </p:clrMapOvr>
  <p:transition spd="med" advTm="5000">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nstitution.jpg"/>
          <p:cNvPicPr>
            <a:picLocks noChangeAspect="1"/>
          </p:cNvPicPr>
          <p:nvPr/>
        </p:nvPicPr>
        <p:blipFill>
          <a:blip r:embed="rId3">
            <a:alphaModFix amt="74000"/>
          </a:blip>
          <a:stretch>
            <a:fillRect/>
          </a:stretch>
        </p:blipFill>
        <p:spPr>
          <a:xfrm>
            <a:off x="5791200" y="0"/>
            <a:ext cx="3352800" cy="6858000"/>
          </a:xfrm>
          <a:prstGeom prst="rect">
            <a:avLst/>
          </a:prstGeom>
        </p:spPr>
      </p:pic>
      <p:sp>
        <p:nvSpPr>
          <p:cNvPr id="2" name="Title 1"/>
          <p:cNvSpPr>
            <a:spLocks noGrp="1"/>
          </p:cNvSpPr>
          <p:nvPr>
            <p:ph type="title"/>
          </p:nvPr>
        </p:nvSpPr>
        <p:spPr/>
        <p:txBody>
          <a:bodyPr>
            <a:normAutofit fontScale="90000"/>
          </a:bodyPr>
          <a:lstStyle/>
          <a:p>
            <a:pPr algn="l"/>
            <a:r>
              <a:rPr lang="en-US" sz="3111" b="1" i="1" dirty="0" smtClean="0">
                <a:solidFill>
                  <a:srgbClr val="FF0000"/>
                </a:solidFill>
                <a:latin typeface="Calligrapher" pitchFamily="2" charset="0"/>
                <a:cs typeface="Cambria"/>
              </a:rPr>
              <a:t>Section 2</a:t>
            </a:r>
            <a:r>
              <a:rPr lang="en-US" b="1" i="1" dirty="0" smtClean="0">
                <a:solidFill>
                  <a:srgbClr val="FF0000"/>
                </a:solidFill>
                <a:latin typeface="Calligrapher" pitchFamily="2" charset="0"/>
                <a:cs typeface="Cambria"/>
              </a:rPr>
              <a:t/>
            </a:r>
            <a:br>
              <a:rPr lang="en-US" b="1" i="1" dirty="0" smtClean="0">
                <a:solidFill>
                  <a:srgbClr val="FF0000"/>
                </a:solidFill>
                <a:latin typeface="Calligrapher" pitchFamily="2" charset="0"/>
                <a:cs typeface="Cambria"/>
              </a:rPr>
            </a:br>
            <a:r>
              <a:rPr lang="en-US" b="1" i="1" dirty="0" smtClean="0">
                <a:solidFill>
                  <a:srgbClr val="FF0000"/>
                </a:solidFill>
                <a:latin typeface="Calligrapher" pitchFamily="2" charset="0"/>
                <a:cs typeface="Cambria"/>
              </a:rPr>
              <a:t>Unalienable Rights</a:t>
            </a:r>
            <a:endParaRPr lang="en-US" b="1" i="1" dirty="0">
              <a:solidFill>
                <a:srgbClr val="FF0000"/>
              </a:solidFill>
              <a:latin typeface="Calligrapher" pitchFamily="2" charset="0"/>
              <a:cs typeface="Cambria"/>
            </a:endParaRPr>
          </a:p>
        </p:txBody>
      </p:sp>
      <p:sp>
        <p:nvSpPr>
          <p:cNvPr id="3" name="Content Placeholder 2"/>
          <p:cNvSpPr>
            <a:spLocks noGrp="1"/>
          </p:cNvSpPr>
          <p:nvPr>
            <p:ph idx="1"/>
          </p:nvPr>
        </p:nvSpPr>
        <p:spPr>
          <a:xfrm>
            <a:off x="228600" y="1371600"/>
            <a:ext cx="5334000" cy="5029200"/>
          </a:xfrm>
        </p:spPr>
        <p:txBody>
          <a:bodyPr>
            <a:normAutofit lnSpcReduction="10000"/>
          </a:bodyPr>
          <a:lstStyle/>
          <a:p>
            <a:pPr algn="just">
              <a:buNone/>
            </a:pPr>
            <a:r>
              <a:rPr lang="en-US" dirty="0" smtClean="0">
                <a:latin typeface="Cambria"/>
                <a:cs typeface="Cambria"/>
              </a:rPr>
              <a:t>	The Constitution and the Declaration of Independence guaranteed all men the unalienable rights to life, liberty, and the pursuit of happiness. America has not kept their promise and have given Negroes a bad check, but the back of justice is not bankrupt.  </a:t>
            </a:r>
            <a:endParaRPr lang="en-US" dirty="0">
              <a:latin typeface="Cambria"/>
              <a:cs typeface="Cambria"/>
            </a:endParaRPr>
          </a:p>
        </p:txBody>
      </p:sp>
    </p:spTree>
  </p:cSld>
  <p:clrMapOvr>
    <a:masterClrMapping/>
  </p:clrMapOvr>
  <p:transition spd="med" advTm="5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ale.jpg"/>
          <p:cNvPicPr>
            <a:picLocks noChangeAspect="1"/>
          </p:cNvPicPr>
          <p:nvPr/>
        </p:nvPicPr>
        <p:blipFill>
          <a:blip r:embed="rId3">
            <a:alphaModFix amt="61000"/>
          </a:blip>
          <a:stretch>
            <a:fillRect/>
          </a:stretch>
        </p:blipFill>
        <p:spPr>
          <a:xfrm>
            <a:off x="5334000" y="0"/>
            <a:ext cx="3810000" cy="6858000"/>
          </a:xfrm>
          <a:prstGeom prst="rect">
            <a:avLst/>
          </a:prstGeom>
        </p:spPr>
      </p:pic>
      <p:sp>
        <p:nvSpPr>
          <p:cNvPr id="2" name="Title 1"/>
          <p:cNvSpPr>
            <a:spLocks noGrp="1"/>
          </p:cNvSpPr>
          <p:nvPr>
            <p:ph type="title"/>
          </p:nvPr>
        </p:nvSpPr>
        <p:spPr/>
        <p:txBody>
          <a:bodyPr>
            <a:normAutofit fontScale="90000"/>
          </a:bodyPr>
          <a:lstStyle/>
          <a:p>
            <a:pPr algn="l"/>
            <a:r>
              <a:rPr lang="en-US" sz="3111" b="1" i="1" dirty="0" smtClean="0">
                <a:solidFill>
                  <a:srgbClr val="FF0000"/>
                </a:solidFill>
                <a:latin typeface="Calligrapher" pitchFamily="2" charset="0"/>
                <a:cs typeface="Cambria"/>
              </a:rPr>
              <a:t>Section 3</a:t>
            </a:r>
            <a:r>
              <a:rPr lang="en-US" b="1" i="1" dirty="0" smtClean="0">
                <a:solidFill>
                  <a:srgbClr val="FF0000"/>
                </a:solidFill>
                <a:latin typeface="Calligrapher" pitchFamily="2" charset="0"/>
                <a:cs typeface="Cambria"/>
              </a:rPr>
              <a:t/>
            </a:r>
            <a:br>
              <a:rPr lang="en-US" b="1" i="1" dirty="0" smtClean="0">
                <a:solidFill>
                  <a:srgbClr val="FF0000"/>
                </a:solidFill>
                <a:latin typeface="Calligrapher" pitchFamily="2" charset="0"/>
                <a:cs typeface="Cambria"/>
              </a:rPr>
            </a:br>
            <a:r>
              <a:rPr lang="en-US" b="1" i="1" dirty="0" smtClean="0">
                <a:solidFill>
                  <a:srgbClr val="FF0000"/>
                </a:solidFill>
                <a:latin typeface="Calligrapher" pitchFamily="2" charset="0"/>
                <a:cs typeface="Cambria"/>
              </a:rPr>
              <a:t>Racial Justice</a:t>
            </a:r>
            <a:endParaRPr lang="en-US" b="1" i="1" dirty="0">
              <a:solidFill>
                <a:srgbClr val="FF0000"/>
              </a:solidFill>
              <a:latin typeface="Calligrapher" pitchFamily="2" charset="0"/>
              <a:cs typeface="Cambria"/>
            </a:endParaRPr>
          </a:p>
        </p:txBody>
      </p:sp>
      <p:sp>
        <p:nvSpPr>
          <p:cNvPr id="3" name="Content Placeholder 2"/>
          <p:cNvSpPr>
            <a:spLocks noGrp="1"/>
          </p:cNvSpPr>
          <p:nvPr>
            <p:ph idx="1"/>
          </p:nvPr>
        </p:nvSpPr>
        <p:spPr>
          <a:xfrm>
            <a:off x="228600" y="1371600"/>
            <a:ext cx="5029200" cy="5334000"/>
          </a:xfrm>
        </p:spPr>
        <p:txBody>
          <a:bodyPr>
            <a:normAutofit/>
          </a:bodyPr>
          <a:lstStyle/>
          <a:p>
            <a:pPr>
              <a:buNone/>
            </a:pPr>
            <a:r>
              <a:rPr lang="en-US" dirty="0" smtClean="0">
                <a:latin typeface="Cambria"/>
                <a:cs typeface="Cambria"/>
              </a:rPr>
              <a:t>	Now is the time to rise out of segregation and work towards racial justice. Now is the time to give opportunities to all God’s children to the solid rock of brotherhood.</a:t>
            </a:r>
            <a:endParaRPr lang="en-US" dirty="0">
              <a:latin typeface="Cambria"/>
              <a:cs typeface="Cambria"/>
            </a:endParaRPr>
          </a:p>
        </p:txBody>
      </p:sp>
    </p:spTree>
  </p:cSld>
  <p:clrMapOvr>
    <a:masterClrMapping/>
  </p:clrMapOvr>
  <p:transition spd="med" advTm="5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ndhi2.jpg"/>
          <p:cNvPicPr>
            <a:picLocks noChangeAspect="1"/>
          </p:cNvPicPr>
          <p:nvPr/>
        </p:nvPicPr>
        <p:blipFill>
          <a:blip r:embed="rId3">
            <a:alphaModFix amt="66000"/>
          </a:blip>
          <a:stretch>
            <a:fillRect/>
          </a:stretch>
        </p:blipFill>
        <p:spPr>
          <a:xfrm>
            <a:off x="5181600" y="0"/>
            <a:ext cx="3962400" cy="6867407"/>
          </a:xfrm>
          <a:prstGeom prst="rect">
            <a:avLst/>
          </a:prstGeom>
        </p:spPr>
      </p:pic>
      <p:sp>
        <p:nvSpPr>
          <p:cNvPr id="2" name="Title 1"/>
          <p:cNvSpPr>
            <a:spLocks noGrp="1"/>
          </p:cNvSpPr>
          <p:nvPr>
            <p:ph type="title"/>
          </p:nvPr>
        </p:nvSpPr>
        <p:spPr/>
        <p:txBody>
          <a:bodyPr>
            <a:normAutofit/>
          </a:bodyPr>
          <a:lstStyle/>
          <a:p>
            <a:pPr algn="l"/>
            <a:r>
              <a:rPr lang="en-US" sz="3200" b="1" i="1" dirty="0" smtClean="0">
                <a:solidFill>
                  <a:srgbClr val="FF0000"/>
                </a:solidFill>
                <a:latin typeface="Calligrapher" pitchFamily="2" charset="0"/>
                <a:cs typeface="Cambria"/>
              </a:rPr>
              <a:t>Section 4</a:t>
            </a:r>
            <a:br>
              <a:rPr lang="en-US" sz="3200" b="1" i="1" dirty="0" smtClean="0">
                <a:solidFill>
                  <a:srgbClr val="FF0000"/>
                </a:solidFill>
                <a:latin typeface="Calligrapher" pitchFamily="2" charset="0"/>
                <a:cs typeface="Cambria"/>
              </a:rPr>
            </a:br>
            <a:r>
              <a:rPr lang="en-US" sz="3200" b="1" i="1" dirty="0" smtClean="0">
                <a:solidFill>
                  <a:srgbClr val="FF0000"/>
                </a:solidFill>
                <a:latin typeface="Calligrapher" pitchFamily="2" charset="0"/>
                <a:cs typeface="Cambria"/>
              </a:rPr>
              <a:t>No Violence</a:t>
            </a:r>
            <a:endParaRPr lang="en-US" sz="3200" b="1" i="1" dirty="0">
              <a:solidFill>
                <a:srgbClr val="FF0000"/>
              </a:solidFill>
              <a:latin typeface="Calligrapher" pitchFamily="2" charset="0"/>
              <a:cs typeface="Cambria"/>
            </a:endParaRPr>
          </a:p>
        </p:txBody>
      </p:sp>
      <p:sp>
        <p:nvSpPr>
          <p:cNvPr id="3" name="Content Placeholder 2"/>
          <p:cNvSpPr>
            <a:spLocks noGrp="1"/>
          </p:cNvSpPr>
          <p:nvPr>
            <p:ph idx="1"/>
          </p:nvPr>
        </p:nvSpPr>
        <p:spPr>
          <a:xfrm>
            <a:off x="304800" y="1600200"/>
            <a:ext cx="4876800" cy="4525963"/>
          </a:xfrm>
        </p:spPr>
        <p:txBody>
          <a:bodyPr/>
          <a:lstStyle/>
          <a:p>
            <a:pPr>
              <a:buNone/>
            </a:pPr>
            <a:r>
              <a:rPr lang="en-US" dirty="0" smtClean="0">
                <a:latin typeface="Cambria"/>
                <a:cs typeface="Cambria"/>
              </a:rPr>
              <a:t>	African Americans must gain our rightful place through nonviolence and rise above physical force and instead use soul force to accomplish our goals. </a:t>
            </a:r>
            <a:endParaRPr lang="en-US" dirty="0">
              <a:latin typeface="Cambria"/>
              <a:cs typeface="Cambria"/>
            </a:endParaRPr>
          </a:p>
        </p:txBody>
      </p:sp>
    </p:spTree>
  </p:cSld>
  <p:clrMapOvr>
    <a:masterClrMapping/>
  </p:clrMapOvr>
  <p:transition spd="med" advTm="500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i="1" dirty="0" smtClean="0">
                <a:solidFill>
                  <a:srgbClr val="FF0000"/>
                </a:solidFill>
                <a:latin typeface="Calligrapher" pitchFamily="2" charset="0"/>
                <a:cs typeface="Cambria"/>
              </a:rPr>
              <a:t>Section 5</a:t>
            </a:r>
            <a:br>
              <a:rPr lang="en-US" sz="3600" b="1" i="1" dirty="0" smtClean="0">
                <a:solidFill>
                  <a:srgbClr val="FF0000"/>
                </a:solidFill>
                <a:latin typeface="Calligrapher" pitchFamily="2" charset="0"/>
                <a:cs typeface="Cambria"/>
              </a:rPr>
            </a:br>
            <a:r>
              <a:rPr lang="en-US" sz="3600" b="1" i="1" dirty="0" smtClean="0">
                <a:solidFill>
                  <a:srgbClr val="FF0000"/>
                </a:solidFill>
                <a:latin typeface="Calligrapher" pitchFamily="2" charset="0"/>
                <a:cs typeface="Cambria"/>
              </a:rPr>
              <a:t>Work with Whites</a:t>
            </a:r>
            <a:endParaRPr lang="en-US" sz="3600" b="1" i="1" dirty="0">
              <a:solidFill>
                <a:srgbClr val="FF0000"/>
              </a:solidFill>
              <a:latin typeface="Calligrapher" pitchFamily="2" charset="0"/>
              <a:cs typeface="Cambria"/>
            </a:endParaRPr>
          </a:p>
        </p:txBody>
      </p:sp>
      <p:sp>
        <p:nvSpPr>
          <p:cNvPr id="3" name="Content Placeholder 2"/>
          <p:cNvSpPr>
            <a:spLocks noGrp="1"/>
          </p:cNvSpPr>
          <p:nvPr>
            <p:ph idx="1"/>
          </p:nvPr>
        </p:nvSpPr>
        <p:spPr/>
        <p:txBody>
          <a:bodyPr/>
          <a:lstStyle/>
          <a:p>
            <a:pPr>
              <a:buNone/>
            </a:pPr>
            <a:r>
              <a:rPr lang="en-US" dirty="0" smtClean="0">
                <a:latin typeface="Cambria"/>
                <a:cs typeface="Cambria"/>
              </a:rPr>
              <a:t>	African Americans have to work with whites, not against them in order to work towards freedom. Our destiny is tied up, we cannot walk alone.</a:t>
            </a:r>
            <a:endParaRPr lang="en-US" dirty="0">
              <a:latin typeface="Cambria"/>
              <a:cs typeface="Cambria"/>
            </a:endParaRPr>
          </a:p>
        </p:txBody>
      </p:sp>
      <p:pic>
        <p:nvPicPr>
          <p:cNvPr id="7" name="Picture 6" descr="interracial_hands.jpg"/>
          <p:cNvPicPr>
            <a:picLocks noChangeAspect="1"/>
          </p:cNvPicPr>
          <p:nvPr/>
        </p:nvPicPr>
        <p:blipFill>
          <a:blip r:embed="rId3">
            <a:alphaModFix/>
          </a:blip>
          <a:stretch>
            <a:fillRect/>
          </a:stretch>
        </p:blipFill>
        <p:spPr>
          <a:xfrm>
            <a:off x="2438400" y="3622357"/>
            <a:ext cx="4648200" cy="3235643"/>
          </a:xfrm>
          <a:prstGeom prst="rect">
            <a:avLst/>
          </a:prstGeom>
        </p:spPr>
      </p:pic>
    </p:spTree>
  </p:cSld>
  <p:clrMapOvr>
    <a:masterClrMapping/>
  </p:clrMapOvr>
  <p:transition spd="med" advTm="5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edge">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11" b="1" i="1" dirty="0" smtClean="0">
                <a:solidFill>
                  <a:srgbClr val="FF0000"/>
                </a:solidFill>
                <a:latin typeface="Calligrapher" pitchFamily="2" charset="0"/>
                <a:cs typeface="Cambria"/>
              </a:rPr>
              <a:t>Section 6</a:t>
            </a:r>
            <a:r>
              <a:rPr lang="en-US" b="1" i="1" dirty="0" smtClean="0">
                <a:solidFill>
                  <a:srgbClr val="FF0000"/>
                </a:solidFill>
                <a:latin typeface="Calligrapher" pitchFamily="2" charset="0"/>
                <a:cs typeface="Cambria"/>
              </a:rPr>
              <a:t/>
            </a:r>
            <a:br>
              <a:rPr lang="en-US" b="1" i="1" dirty="0" smtClean="0">
                <a:solidFill>
                  <a:srgbClr val="FF0000"/>
                </a:solidFill>
                <a:latin typeface="Calligrapher" pitchFamily="2" charset="0"/>
                <a:cs typeface="Cambria"/>
              </a:rPr>
            </a:br>
            <a:r>
              <a:rPr lang="en-US" b="1" i="1" dirty="0" smtClean="0">
                <a:solidFill>
                  <a:srgbClr val="FF0000"/>
                </a:solidFill>
                <a:latin typeface="Calligrapher" pitchFamily="2" charset="0"/>
                <a:cs typeface="Cambria"/>
              </a:rPr>
              <a:t>No Settling for Equality</a:t>
            </a:r>
            <a:endParaRPr lang="en-US" b="1" i="1" dirty="0">
              <a:solidFill>
                <a:srgbClr val="FF0000"/>
              </a:solidFill>
              <a:latin typeface="Calligrapher" pitchFamily="2" charset="0"/>
              <a:cs typeface="Cambria"/>
            </a:endParaRPr>
          </a:p>
        </p:txBody>
      </p:sp>
      <p:sp>
        <p:nvSpPr>
          <p:cNvPr id="3" name="Content Placeholder 2"/>
          <p:cNvSpPr>
            <a:spLocks noGrp="1"/>
          </p:cNvSpPr>
          <p:nvPr>
            <p:ph idx="1"/>
          </p:nvPr>
        </p:nvSpPr>
        <p:spPr/>
        <p:txBody>
          <a:bodyPr/>
          <a:lstStyle/>
          <a:p>
            <a:pPr>
              <a:buNone/>
            </a:pPr>
            <a:r>
              <a:rPr lang="en-US" dirty="0" smtClean="0">
                <a:latin typeface="Cambria"/>
                <a:cs typeface="Cambria"/>
              </a:rPr>
              <a:t>	African Americans will not be satisfied with anything until we reach total equality and freedom, including the right to vote.</a:t>
            </a:r>
            <a:endParaRPr lang="en-US" dirty="0">
              <a:latin typeface="Cambria"/>
              <a:cs typeface="Cambria"/>
            </a:endParaRPr>
          </a:p>
        </p:txBody>
      </p:sp>
      <p:pic>
        <p:nvPicPr>
          <p:cNvPr id="5" name="Picture 4" descr="images.jpg"/>
          <p:cNvPicPr>
            <a:picLocks noChangeAspect="1"/>
          </p:cNvPicPr>
          <p:nvPr/>
        </p:nvPicPr>
        <p:blipFill>
          <a:blip r:embed="rId3"/>
          <a:stretch>
            <a:fillRect/>
          </a:stretch>
        </p:blipFill>
        <p:spPr>
          <a:xfrm>
            <a:off x="5791200" y="3276600"/>
            <a:ext cx="2032000" cy="3048000"/>
          </a:xfrm>
          <a:prstGeom prst="rect">
            <a:avLst/>
          </a:prstGeom>
        </p:spPr>
      </p:pic>
      <p:pic>
        <p:nvPicPr>
          <p:cNvPr id="6" name="Picture 5" descr="Equal_Sign.jpg"/>
          <p:cNvPicPr>
            <a:picLocks noChangeAspect="1"/>
          </p:cNvPicPr>
          <p:nvPr/>
        </p:nvPicPr>
        <p:blipFill>
          <a:blip r:embed="rId4"/>
          <a:stretch>
            <a:fillRect/>
          </a:stretch>
        </p:blipFill>
        <p:spPr>
          <a:xfrm>
            <a:off x="3505200" y="4267200"/>
            <a:ext cx="2057400" cy="1707642"/>
          </a:xfrm>
          <a:prstGeom prst="rect">
            <a:avLst/>
          </a:prstGeom>
        </p:spPr>
      </p:pic>
      <p:pic>
        <p:nvPicPr>
          <p:cNvPr id="7" name="Picture 6" descr="images-1.jpg"/>
          <p:cNvPicPr>
            <a:picLocks noChangeAspect="1"/>
          </p:cNvPicPr>
          <p:nvPr/>
        </p:nvPicPr>
        <p:blipFill>
          <a:blip r:embed="rId5"/>
          <a:stretch>
            <a:fillRect/>
          </a:stretch>
        </p:blipFill>
        <p:spPr>
          <a:xfrm>
            <a:off x="1524000" y="3200400"/>
            <a:ext cx="1664304" cy="3276600"/>
          </a:xfrm>
          <a:prstGeom prst="rect">
            <a:avLst/>
          </a:prstGeom>
        </p:spPr>
      </p:pic>
    </p:spTree>
  </p:cSld>
  <p:clrMapOvr>
    <a:masterClrMapping/>
  </p:clrMapOvr>
  <p:transition spd="med" advTm="500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5"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35" presetClass="emph" presetSubtype="0" fill="hold" nodeType="clickEffect">
                                  <p:stCondLst>
                                    <p:cond delay="0"/>
                                  </p:stCondLst>
                                  <p:childTnLst>
                                    <p:anim calcmode="discrete" valueType="str">
                                      <p:cBhvr>
                                        <p:cTn id="34"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b_jazz_seeger_2_e.gif"/>
          <p:cNvPicPr>
            <a:picLocks noChangeAspect="1"/>
          </p:cNvPicPr>
          <p:nvPr/>
        </p:nvPicPr>
        <p:blipFill>
          <a:blip r:embed="rId3"/>
          <a:stretch>
            <a:fillRect/>
          </a:stretch>
        </p:blipFill>
        <p:spPr>
          <a:xfrm>
            <a:off x="0" y="0"/>
            <a:ext cx="3810000" cy="6858000"/>
          </a:xfrm>
          <a:prstGeom prst="rect">
            <a:avLst/>
          </a:prstGeom>
        </p:spPr>
      </p:pic>
      <p:sp>
        <p:nvSpPr>
          <p:cNvPr id="2" name="Title 1"/>
          <p:cNvSpPr>
            <a:spLocks noGrp="1"/>
          </p:cNvSpPr>
          <p:nvPr>
            <p:ph type="title"/>
          </p:nvPr>
        </p:nvSpPr>
        <p:spPr/>
        <p:txBody>
          <a:bodyPr>
            <a:normAutofit/>
          </a:bodyPr>
          <a:lstStyle/>
          <a:p>
            <a:pPr algn="r"/>
            <a:r>
              <a:rPr lang="en-US" sz="2800" b="1" i="1" dirty="0" smtClean="0">
                <a:solidFill>
                  <a:srgbClr val="FF0000"/>
                </a:solidFill>
                <a:latin typeface="Calligrapher" pitchFamily="2" charset="0"/>
                <a:cs typeface="Cambria"/>
              </a:rPr>
              <a:t>Section 7</a:t>
            </a:r>
            <a:br>
              <a:rPr lang="en-US" sz="2800" b="1" i="1" dirty="0" smtClean="0">
                <a:solidFill>
                  <a:srgbClr val="FF0000"/>
                </a:solidFill>
                <a:latin typeface="Calligrapher" pitchFamily="2" charset="0"/>
                <a:cs typeface="Cambria"/>
              </a:rPr>
            </a:br>
            <a:r>
              <a:rPr lang="en-US" sz="4000" b="1" i="1" dirty="0" smtClean="0">
                <a:solidFill>
                  <a:srgbClr val="FF0000"/>
                </a:solidFill>
                <a:latin typeface="Calligrapher" pitchFamily="2" charset="0"/>
                <a:cs typeface="Cambria"/>
              </a:rPr>
              <a:t>Unite in Brotherhood</a:t>
            </a:r>
            <a:endParaRPr lang="en-US" sz="4000" b="1" i="1" dirty="0">
              <a:solidFill>
                <a:srgbClr val="FF0000"/>
              </a:solidFill>
              <a:latin typeface="Calligrapher" pitchFamily="2" charset="0"/>
              <a:cs typeface="Cambria"/>
            </a:endParaRPr>
          </a:p>
        </p:txBody>
      </p:sp>
      <p:sp>
        <p:nvSpPr>
          <p:cNvPr id="3" name="Content Placeholder 2"/>
          <p:cNvSpPr>
            <a:spLocks noGrp="1"/>
          </p:cNvSpPr>
          <p:nvPr>
            <p:ph idx="1"/>
          </p:nvPr>
        </p:nvSpPr>
        <p:spPr>
          <a:xfrm>
            <a:off x="3962400" y="1600200"/>
            <a:ext cx="5181600" cy="5029200"/>
          </a:xfrm>
        </p:spPr>
        <p:txBody>
          <a:bodyPr/>
          <a:lstStyle/>
          <a:p>
            <a:pPr>
              <a:buNone/>
            </a:pPr>
            <a:r>
              <a:rPr lang="en-US" dirty="0" smtClean="0">
                <a:latin typeface="Cambria"/>
                <a:cs typeface="Cambria"/>
              </a:rPr>
              <a:t>	One day, all men will be created equal.  Former slaves will unite with slave owners in brotherhood, people will be judged by their character rather that their race, and children of different colors will join hands with one another.</a:t>
            </a:r>
            <a:endParaRPr lang="en-US" dirty="0">
              <a:latin typeface="Cambria"/>
              <a:cs typeface="Cambria"/>
            </a:endParaRPr>
          </a:p>
        </p:txBody>
      </p:sp>
    </p:spTree>
  </p:cSld>
  <p:clrMapOvr>
    <a:masterClrMapping/>
  </p:clrMapOvr>
  <p:transition spd="med" advTm="5000">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Clr clrSpc="rgb" dir="cw">
                                      <p:cBhvr override="childStyle">
                                        <p:cTn id="14" dur="100" fill="hold"/>
                                        <p:tgtEl>
                                          <p:spTgt spid="3">
                                            <p:txEl>
                                              <p:pRg st="0" end="0"/>
                                            </p:txEl>
                                          </p:spTgt>
                                        </p:tgtEl>
                                        <p:attrNameLst>
                                          <p:attrName>style.color</p:attrName>
                                        </p:attrNameLst>
                                      </p:cBhvr>
                                      <p:to>
                                        <a:schemeClr val="accent2"/>
                                      </p:to>
                                    </p:animClr>
                                    <p:animClr clrSpc="rgb" dir="cw">
                                      <p:cBhvr>
                                        <p:cTn id="15" dur="100" fill="hold"/>
                                        <p:tgtEl>
                                          <p:spTgt spid="3">
                                            <p:txEl>
                                              <p:pRg st="0" end="0"/>
                                            </p:txEl>
                                          </p:spTgt>
                                        </p:tgtEl>
                                        <p:attrNameLst>
                                          <p:attrName>fillcolor</p:attrName>
                                        </p:attrNameLst>
                                      </p:cBhvr>
                                      <p:to>
                                        <a:schemeClr val="accent2"/>
                                      </p:to>
                                    </p:animClr>
                                    <p:set>
                                      <p:cBhvr>
                                        <p:cTn id="16" dur="100" fill="hold"/>
                                        <p:tgtEl>
                                          <p:spTgt spid="3">
                                            <p:txEl>
                                              <p:pRg st="0" end="0"/>
                                            </p:txEl>
                                          </p:spTgt>
                                        </p:tgtEl>
                                        <p:attrNameLst>
                                          <p:attrName>fill.type</p:attrName>
                                        </p:attrNameLst>
                                      </p:cBhvr>
                                      <p:to>
                                        <p:strVal val="solid"/>
                                      </p:to>
                                    </p:set>
                                    <p:set>
                                      <p:cBhvr>
                                        <p:cTn id="17" dur="100" fill="hold"/>
                                        <p:tgtEl>
                                          <p:spTgt spid="3">
                                            <p:txEl>
                                              <p:pRg st="0" end="0"/>
                                            </p:txEl>
                                          </p:spTgt>
                                        </p:tgtEl>
                                        <p:attrNameLst>
                                          <p:attrName>fill.on</p:attrName>
                                        </p:attrNameLst>
                                      </p:cBhvr>
                                      <p:to>
                                        <p:strVal val="true"/>
                                      </p:to>
                                    </p:set>
                                    <p:animRot by="120000">
                                      <p:cBhvr>
                                        <p:cTn id="18" dur="100" fill="hold">
                                          <p:stCondLst>
                                            <p:cond delay="0"/>
                                          </p:stCondLst>
                                        </p:cTn>
                                        <p:tgtEl>
                                          <p:spTgt spid="3">
                                            <p:txEl>
                                              <p:pRg st="0" end="0"/>
                                            </p:txEl>
                                          </p:spTgt>
                                        </p:tgtEl>
                                        <p:attrNameLst>
                                          <p:attrName>r</p:attrName>
                                        </p:attrNameLst>
                                      </p:cBhvr>
                                    </p:animRot>
                                    <p:animRot by="-240000">
                                      <p:cBhvr>
                                        <p:cTn id="19" dur="200" fill="hold">
                                          <p:stCondLst>
                                            <p:cond delay="200"/>
                                          </p:stCondLst>
                                        </p:cTn>
                                        <p:tgtEl>
                                          <p:spTgt spid="3">
                                            <p:txEl>
                                              <p:pRg st="0" end="0"/>
                                            </p:txEl>
                                          </p:spTgt>
                                        </p:tgtEl>
                                        <p:attrNameLst>
                                          <p:attrName>r</p:attrName>
                                        </p:attrNameLst>
                                      </p:cBhvr>
                                    </p:animRot>
                                    <p:animRot by="240000">
                                      <p:cBhvr>
                                        <p:cTn id="20" dur="200" fill="hold">
                                          <p:stCondLst>
                                            <p:cond delay="400"/>
                                          </p:stCondLst>
                                        </p:cTn>
                                        <p:tgtEl>
                                          <p:spTgt spid="3">
                                            <p:txEl>
                                              <p:pRg st="0" end="0"/>
                                            </p:txEl>
                                          </p:spTgt>
                                        </p:tgtEl>
                                        <p:attrNameLst>
                                          <p:attrName>r</p:attrName>
                                        </p:attrNameLst>
                                      </p:cBhvr>
                                    </p:animRot>
                                    <p:animRot by="-240000">
                                      <p:cBhvr>
                                        <p:cTn id="21" dur="200" fill="hold">
                                          <p:stCondLst>
                                            <p:cond delay="600"/>
                                          </p:stCondLst>
                                        </p:cTn>
                                        <p:tgtEl>
                                          <p:spTgt spid="3">
                                            <p:txEl>
                                              <p:pRg st="0" end="0"/>
                                            </p:txEl>
                                          </p:spTgt>
                                        </p:tgtEl>
                                        <p:attrNameLst>
                                          <p:attrName>r</p:attrName>
                                        </p:attrNameLst>
                                      </p:cBhvr>
                                    </p:animRot>
                                    <p:animRot by="120000">
                                      <p:cBhvr>
                                        <p:cTn id="22" dur="200" fill="hold">
                                          <p:stCondLst>
                                            <p:cond delay="800"/>
                                          </p:stCondLst>
                                        </p:cTn>
                                        <p:tgtEl>
                                          <p:spTgt spid="3">
                                            <p:txEl>
                                              <p:pRg st="0" end="0"/>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5" presetClass="exit" presetSubtype="0" fill="hold" grpId="0" nodeType="clickEffect">
                                  <p:stCondLst>
                                    <p:cond delay="0"/>
                                  </p:stCondLst>
                                  <p:childTnLst>
                                    <p:anim calcmode="lin" valueType="num">
                                      <p:cBhvr>
                                        <p:cTn id="26" dur="1000"/>
                                        <p:tgtEl>
                                          <p:spTgt spid="2"/>
                                        </p:tgtEl>
                                        <p:attrNameLst>
                                          <p:attrName>ppt_w</p:attrName>
                                        </p:attrNameLst>
                                      </p:cBhvr>
                                      <p:tavLst>
                                        <p:tav tm="0">
                                          <p:val>
                                            <p:strVal val="ppt_w"/>
                                          </p:val>
                                        </p:tav>
                                        <p:tav tm="100000">
                                          <p:val>
                                            <p:strVal val="ppt_w*0.70"/>
                                          </p:val>
                                        </p:tav>
                                      </p:tavLst>
                                    </p:anim>
                                    <p:anim calcmode="lin" valueType="num">
                                      <p:cBhvr>
                                        <p:cTn id="27" dur="1000"/>
                                        <p:tgtEl>
                                          <p:spTgt spid="2"/>
                                        </p:tgtEl>
                                        <p:attrNameLst>
                                          <p:attrName>ppt_h</p:attrName>
                                        </p:attrNameLst>
                                      </p:cBhvr>
                                      <p:tavLst>
                                        <p:tav tm="0">
                                          <p:val>
                                            <p:strVal val="ppt_h"/>
                                          </p:val>
                                        </p:tav>
                                        <p:tav tm="100000">
                                          <p:val>
                                            <p:strVal val="ppt_h"/>
                                          </p:val>
                                        </p:tav>
                                      </p:tavLst>
                                    </p:anim>
                                    <p:animEffect transition="out" filter="fade">
                                      <p:cBhvr>
                                        <p:cTn id="28" dur="1000"/>
                                        <p:tgtEl>
                                          <p:spTgt spid="2"/>
                                        </p:tgtEl>
                                      </p:cBhvr>
                                    </p:animEffect>
                                    <p:set>
                                      <p:cBhvr>
                                        <p:cTn id="2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berty-bell_1_lg.gif"/>
          <p:cNvPicPr>
            <a:picLocks noChangeAspect="1"/>
          </p:cNvPicPr>
          <p:nvPr/>
        </p:nvPicPr>
        <p:blipFill>
          <a:blip r:embed="rId3">
            <a:alphaModFix amt="65000"/>
          </a:blip>
          <a:stretch>
            <a:fillRect/>
          </a:stretch>
        </p:blipFill>
        <p:spPr>
          <a:xfrm>
            <a:off x="0" y="0"/>
            <a:ext cx="3886200" cy="6858000"/>
          </a:xfrm>
          <a:prstGeom prst="rect">
            <a:avLst/>
          </a:prstGeom>
        </p:spPr>
      </p:pic>
      <p:sp>
        <p:nvSpPr>
          <p:cNvPr id="2" name="Title 1"/>
          <p:cNvSpPr>
            <a:spLocks noGrp="1"/>
          </p:cNvSpPr>
          <p:nvPr>
            <p:ph type="title"/>
          </p:nvPr>
        </p:nvSpPr>
        <p:spPr/>
        <p:txBody>
          <a:bodyPr>
            <a:normAutofit fontScale="90000"/>
          </a:bodyPr>
          <a:lstStyle/>
          <a:p>
            <a:pPr algn="r"/>
            <a:r>
              <a:rPr lang="en-US" b="1" i="1" dirty="0" smtClean="0">
                <a:solidFill>
                  <a:srgbClr val="FF0000"/>
                </a:solidFill>
                <a:latin typeface="Calligrapher" pitchFamily="2" charset="0"/>
              </a:rPr>
              <a:t>Section 8</a:t>
            </a:r>
            <a:br>
              <a:rPr lang="en-US" b="1" i="1" dirty="0" smtClean="0">
                <a:solidFill>
                  <a:srgbClr val="FF0000"/>
                </a:solidFill>
                <a:latin typeface="Calligrapher" pitchFamily="2" charset="0"/>
              </a:rPr>
            </a:br>
            <a:r>
              <a:rPr lang="en-US" b="1" i="1" dirty="0" smtClean="0">
                <a:solidFill>
                  <a:srgbClr val="FF0000"/>
                </a:solidFill>
                <a:latin typeface="Calligrapher" pitchFamily="2" charset="0"/>
              </a:rPr>
              <a:t>Let Freedom Ring</a:t>
            </a:r>
            <a:endParaRPr lang="en-US" b="1" i="1" dirty="0">
              <a:solidFill>
                <a:srgbClr val="FF0000"/>
              </a:solidFill>
              <a:latin typeface="Calligrapher" pitchFamily="2" charset="0"/>
            </a:endParaRPr>
          </a:p>
        </p:txBody>
      </p:sp>
      <p:sp>
        <p:nvSpPr>
          <p:cNvPr id="3" name="Content Placeholder 2"/>
          <p:cNvSpPr>
            <a:spLocks noGrp="1"/>
          </p:cNvSpPr>
          <p:nvPr>
            <p:ph idx="1"/>
          </p:nvPr>
        </p:nvSpPr>
        <p:spPr>
          <a:xfrm>
            <a:off x="4038600" y="1600200"/>
            <a:ext cx="4876800" cy="5257800"/>
          </a:xfrm>
        </p:spPr>
        <p:txBody>
          <a:bodyPr/>
          <a:lstStyle/>
          <a:p>
            <a:pPr>
              <a:buNone/>
            </a:pPr>
            <a:r>
              <a:rPr lang="en-US" dirty="0" smtClean="0"/>
              <a:t>	For America to be a great place, we all need to be equal. Let freedom ring!</a:t>
            </a:r>
            <a:endParaRPr lang="en-US" dirty="0"/>
          </a:p>
        </p:txBody>
      </p:sp>
    </p:spTree>
  </p:cSld>
  <p:clrMapOvr>
    <a:masterClrMapping/>
  </p:clrMapOvr>
  <p:transition spd="med" advTm="5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fmla="#ppt_w*sin(2.5*pi*$)">
                                          <p:val>
                                            <p:fltVal val="0"/>
                                          </p:val>
                                        </p:tav>
                                        <p:tav tm="100000">
                                          <p:val>
                                            <p:fltVal val="1"/>
                                          </p:val>
                                        </p:tav>
                                      </p:tavLst>
                                    </p:anim>
                                    <p:anim calcmode="lin" valueType="num">
                                      <p:cBhvr>
                                        <p:cTn id="8" dur="5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xit" presetSubtype="16" fill="hold" grpId="0" nodeType="clickEffect">
                                  <p:stCondLst>
                                    <p:cond delay="0"/>
                                  </p:stCondLst>
                                  <p:childTnLst>
                                    <p:animEffect transition="out" filter="box(in)">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nodeType="clickEffect">
                                  <p:stCondLst>
                                    <p:cond delay="0"/>
                                  </p:stCondLst>
                                  <p:childTnLst>
                                    <p:animEffect transition="out" filter="fade">
                                      <p:cBhvr>
                                        <p:cTn id="17" dur="500" tmFilter="0, 0; .2, .5; .8, .5; 1, 0"/>
                                        <p:tgtEl>
                                          <p:spTgt spid="5"/>
                                        </p:tgtEl>
                                      </p:cBhvr>
                                    </p:animEffect>
                                    <p:animScale>
                                      <p:cBhvr>
                                        <p:cTn id="18" dur="250" autoRev="1" fill="hold"/>
                                        <p:tgtEl>
                                          <p:spTgt spid="5"/>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7108" y="1277966"/>
            <a:ext cx="7772400" cy="2345049"/>
          </a:xfrm>
        </p:spPr>
        <p:txBody>
          <a:bodyPr>
            <a:normAutofit/>
          </a:bodyPr>
          <a:lstStyle/>
          <a:p>
            <a:r>
              <a:rPr lang="en-US" sz="8800" b="1" i="1" dirty="0" smtClean="0">
                <a:solidFill>
                  <a:srgbClr val="008000"/>
                </a:solidFill>
                <a:latin typeface="Harlow Solid Italic" pitchFamily="82" charset="0"/>
              </a:rPr>
              <a:t>Thank you </a:t>
            </a:r>
            <a:endParaRPr lang="en-US" sz="8800" b="1" i="1" dirty="0">
              <a:solidFill>
                <a:srgbClr val="008000"/>
              </a:solidFill>
              <a:latin typeface="Harlow Solid Italic" pitchFamily="82" charset="0"/>
            </a:endParaRPr>
          </a:p>
        </p:txBody>
      </p:sp>
      <p:sp>
        <p:nvSpPr>
          <p:cNvPr id="3" name="Subtitle 2"/>
          <p:cNvSpPr>
            <a:spLocks noGrp="1"/>
          </p:cNvSpPr>
          <p:nvPr>
            <p:ph type="subTitle" idx="1"/>
          </p:nvPr>
        </p:nvSpPr>
        <p:spPr/>
        <p:txBody>
          <a:bodyPr/>
          <a:lstStyle/>
          <a:p>
            <a:endParaRPr lang="en-US"/>
          </a:p>
        </p:txBody>
      </p:sp>
    </p:spTree>
  </p:cSld>
  <p:clrMapOvr>
    <a:masterClrMapping/>
  </p:clrMapOvr>
  <p:transition spd="med" advTm="5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84</Words>
  <Application>Microsoft Office PowerPoint</Application>
  <PresentationFormat>On-screen Show (4:3)</PresentationFormat>
  <Paragraphs>34</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Calligrapher</vt:lpstr>
      <vt:lpstr>Cambria</vt:lpstr>
      <vt:lpstr>Harlow Solid Italic</vt:lpstr>
      <vt:lpstr>Office Theme</vt:lpstr>
      <vt:lpstr>Government College, Ropar Dept. of English Speech : I Have A Dream By : Martin Luther King Jr.’ </vt:lpstr>
      <vt:lpstr>PowerPoint Presentation</vt:lpstr>
      <vt:lpstr>PowerPoint Presentation</vt:lpstr>
      <vt:lpstr>I HAVE A DREAM</vt:lpstr>
      <vt:lpstr>Section 1  Emancipation Proclamation  </vt:lpstr>
      <vt:lpstr>Section 2 Unalienable Rights</vt:lpstr>
      <vt:lpstr>Section 3 Racial Justice</vt:lpstr>
      <vt:lpstr>Section 4 No Violence</vt:lpstr>
      <vt:lpstr>Section 5 Work with Whites</vt:lpstr>
      <vt:lpstr>Section 6 No Settling for Equality</vt:lpstr>
      <vt:lpstr>Section 7 Unite in Brotherhood</vt:lpstr>
      <vt:lpstr>Section 8 Let Freedom Ring</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HAVE A DREAM</dc:title>
  <dc:creator>Admin</dc:creator>
  <cp:lastModifiedBy>dalminder singh</cp:lastModifiedBy>
  <cp:revision>16</cp:revision>
  <dcterms:created xsi:type="dcterms:W3CDTF">2011-05-19T02:27:15Z</dcterms:created>
  <dcterms:modified xsi:type="dcterms:W3CDTF">2015-12-17T04:58:19Z</dcterms:modified>
</cp:coreProperties>
</file>